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9"/>
  </p:normalViewPr>
  <p:slideViewPr>
    <p:cSldViewPr snapToGrid="0" snapToObjects="1">
      <p:cViewPr varScale="1">
        <p:scale>
          <a:sx n="90" d="100"/>
          <a:sy n="90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8856D5-1CB2-44AA-A039-473B05F0DF8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0D4C27D-0B8A-43BD-ABAE-1ACA973816AE}">
      <dgm:prSet/>
      <dgm:spPr/>
      <dgm:t>
        <a:bodyPr/>
        <a:lstStyle/>
        <a:p>
          <a:r>
            <a:rPr lang="en-US" dirty="0"/>
            <a:t>We must have some kind of mechanism where we need not to initialize the variables again and again.</a:t>
          </a:r>
        </a:p>
      </dgm:t>
    </dgm:pt>
    <dgm:pt modelId="{70FED119-27DE-4F22-A04A-F3D26F0F5D46}" type="parTrans" cxnId="{322942B1-C1CE-4F22-AB80-6C6EB04C9EC6}">
      <dgm:prSet/>
      <dgm:spPr/>
      <dgm:t>
        <a:bodyPr/>
        <a:lstStyle/>
        <a:p>
          <a:endParaRPr lang="en-US"/>
        </a:p>
      </dgm:t>
    </dgm:pt>
    <dgm:pt modelId="{AEADB71D-4446-48E1-B3C6-534914262210}" type="sibTrans" cxnId="{322942B1-C1CE-4F22-AB80-6C6EB04C9EC6}">
      <dgm:prSet/>
      <dgm:spPr/>
      <dgm:t>
        <a:bodyPr/>
        <a:lstStyle/>
        <a:p>
          <a:endParaRPr lang="en-US"/>
        </a:p>
      </dgm:t>
    </dgm:pt>
    <dgm:pt modelId="{ECCF6BF6-9989-4E8F-884C-C6EC5D6D7ADA}">
      <dgm:prSet/>
      <dgm:spPr/>
      <dgm:t>
        <a:bodyPr/>
        <a:lstStyle/>
        <a:p>
          <a:r>
            <a:rPr lang="en-US" dirty="0"/>
            <a:t>Here Array comes into the Picture .</a:t>
          </a:r>
        </a:p>
      </dgm:t>
    </dgm:pt>
    <dgm:pt modelId="{1CA032B5-6722-42F3-BEA5-1B55E8D137D7}" type="parTrans" cxnId="{BFE54164-48E8-41B1-8C92-FA848DB283D1}">
      <dgm:prSet/>
      <dgm:spPr/>
      <dgm:t>
        <a:bodyPr/>
        <a:lstStyle/>
        <a:p>
          <a:endParaRPr lang="en-US"/>
        </a:p>
      </dgm:t>
    </dgm:pt>
    <dgm:pt modelId="{1638FCA3-08D4-4DF2-A7D7-43035BAB6995}" type="sibTrans" cxnId="{BFE54164-48E8-41B1-8C92-FA848DB283D1}">
      <dgm:prSet/>
      <dgm:spPr/>
      <dgm:t>
        <a:bodyPr/>
        <a:lstStyle/>
        <a:p>
          <a:endParaRPr lang="en-US"/>
        </a:p>
      </dgm:t>
    </dgm:pt>
    <dgm:pt modelId="{EEEDF82F-90BA-4744-BB98-9F3762DF5A77}" type="pres">
      <dgm:prSet presAssocID="{5C8856D5-1CB2-44AA-A039-473B05F0DF8B}" presName="linear" presStyleCnt="0">
        <dgm:presLayoutVars>
          <dgm:animLvl val="lvl"/>
          <dgm:resizeHandles val="exact"/>
        </dgm:presLayoutVars>
      </dgm:prSet>
      <dgm:spPr/>
    </dgm:pt>
    <dgm:pt modelId="{436EACEA-79CE-EB40-925B-26277D600647}" type="pres">
      <dgm:prSet presAssocID="{40D4C27D-0B8A-43BD-ABAE-1ACA973816A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CB1EDA-395F-874A-A420-DAED77B92AA5}" type="pres">
      <dgm:prSet presAssocID="{AEADB71D-4446-48E1-B3C6-534914262210}" presName="spacer" presStyleCnt="0"/>
      <dgm:spPr/>
    </dgm:pt>
    <dgm:pt modelId="{E8041E70-A005-B141-8BF4-D7BE867549FF}" type="pres">
      <dgm:prSet presAssocID="{ECCF6BF6-9989-4E8F-884C-C6EC5D6D7AD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E18A833-C9CB-7E4E-ADD8-0CCC63FE5C57}" type="presOf" srcId="{ECCF6BF6-9989-4E8F-884C-C6EC5D6D7ADA}" destId="{E8041E70-A005-B141-8BF4-D7BE867549FF}" srcOrd="0" destOrd="0" presId="urn:microsoft.com/office/officeart/2005/8/layout/vList2"/>
    <dgm:cxn modelId="{A289E261-2AE2-A64C-9003-3ADEDD8BC828}" type="presOf" srcId="{5C8856D5-1CB2-44AA-A039-473B05F0DF8B}" destId="{EEEDF82F-90BA-4744-BB98-9F3762DF5A77}" srcOrd="0" destOrd="0" presId="urn:microsoft.com/office/officeart/2005/8/layout/vList2"/>
    <dgm:cxn modelId="{BFE54164-48E8-41B1-8C92-FA848DB283D1}" srcId="{5C8856D5-1CB2-44AA-A039-473B05F0DF8B}" destId="{ECCF6BF6-9989-4E8F-884C-C6EC5D6D7ADA}" srcOrd="1" destOrd="0" parTransId="{1CA032B5-6722-42F3-BEA5-1B55E8D137D7}" sibTransId="{1638FCA3-08D4-4DF2-A7D7-43035BAB6995}"/>
    <dgm:cxn modelId="{61CB3A72-958A-8245-A43E-38A62CCF2BB8}" type="presOf" srcId="{40D4C27D-0B8A-43BD-ABAE-1ACA973816AE}" destId="{436EACEA-79CE-EB40-925B-26277D600647}" srcOrd="0" destOrd="0" presId="urn:microsoft.com/office/officeart/2005/8/layout/vList2"/>
    <dgm:cxn modelId="{322942B1-C1CE-4F22-AB80-6C6EB04C9EC6}" srcId="{5C8856D5-1CB2-44AA-A039-473B05F0DF8B}" destId="{40D4C27D-0B8A-43BD-ABAE-1ACA973816AE}" srcOrd="0" destOrd="0" parTransId="{70FED119-27DE-4F22-A04A-F3D26F0F5D46}" sibTransId="{AEADB71D-4446-48E1-B3C6-534914262210}"/>
    <dgm:cxn modelId="{0A622EDA-187E-824A-9C67-6C70C6EA0A2A}" type="presParOf" srcId="{EEEDF82F-90BA-4744-BB98-9F3762DF5A77}" destId="{436EACEA-79CE-EB40-925B-26277D600647}" srcOrd="0" destOrd="0" presId="urn:microsoft.com/office/officeart/2005/8/layout/vList2"/>
    <dgm:cxn modelId="{5542F74E-F811-4342-8AE3-37C22D826A03}" type="presParOf" srcId="{EEEDF82F-90BA-4744-BB98-9F3762DF5A77}" destId="{22CB1EDA-395F-874A-A420-DAED77B92AA5}" srcOrd="1" destOrd="0" presId="urn:microsoft.com/office/officeart/2005/8/layout/vList2"/>
    <dgm:cxn modelId="{1E7B7EB1-B9E6-6247-956A-28081F7FE7A4}" type="presParOf" srcId="{EEEDF82F-90BA-4744-BB98-9F3762DF5A77}" destId="{E8041E70-A005-B141-8BF4-D7BE867549F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8856D5-1CB2-44AA-A039-473B05F0DF8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0D4C27D-0B8A-43BD-ABAE-1ACA973816AE}">
      <dgm:prSet/>
      <dgm:spPr/>
      <dgm:t>
        <a:bodyPr/>
        <a:lstStyle/>
        <a:p>
          <a:r>
            <a:rPr lang="en-US" dirty="0"/>
            <a:t>We must have some kind of mechanism where we need not to initialize the variables again and again.</a:t>
          </a:r>
        </a:p>
      </dgm:t>
    </dgm:pt>
    <dgm:pt modelId="{70FED119-27DE-4F22-A04A-F3D26F0F5D46}" type="parTrans" cxnId="{322942B1-C1CE-4F22-AB80-6C6EB04C9EC6}">
      <dgm:prSet/>
      <dgm:spPr/>
      <dgm:t>
        <a:bodyPr/>
        <a:lstStyle/>
        <a:p>
          <a:endParaRPr lang="en-US"/>
        </a:p>
      </dgm:t>
    </dgm:pt>
    <dgm:pt modelId="{AEADB71D-4446-48E1-B3C6-534914262210}" type="sibTrans" cxnId="{322942B1-C1CE-4F22-AB80-6C6EB04C9EC6}">
      <dgm:prSet/>
      <dgm:spPr/>
      <dgm:t>
        <a:bodyPr/>
        <a:lstStyle/>
        <a:p>
          <a:endParaRPr lang="en-US"/>
        </a:p>
      </dgm:t>
    </dgm:pt>
    <dgm:pt modelId="{ECCF6BF6-9989-4E8F-884C-C6EC5D6D7ADA}">
      <dgm:prSet/>
      <dgm:spPr/>
      <dgm:t>
        <a:bodyPr/>
        <a:lstStyle/>
        <a:p>
          <a:r>
            <a:rPr lang="en-US"/>
            <a:t>Here Array comes into the Picture .</a:t>
          </a:r>
        </a:p>
      </dgm:t>
    </dgm:pt>
    <dgm:pt modelId="{1CA032B5-6722-42F3-BEA5-1B55E8D137D7}" type="parTrans" cxnId="{BFE54164-48E8-41B1-8C92-FA848DB283D1}">
      <dgm:prSet/>
      <dgm:spPr/>
      <dgm:t>
        <a:bodyPr/>
        <a:lstStyle/>
        <a:p>
          <a:endParaRPr lang="en-US"/>
        </a:p>
      </dgm:t>
    </dgm:pt>
    <dgm:pt modelId="{1638FCA3-08D4-4DF2-A7D7-43035BAB6995}" type="sibTrans" cxnId="{BFE54164-48E8-41B1-8C92-FA848DB283D1}">
      <dgm:prSet/>
      <dgm:spPr/>
      <dgm:t>
        <a:bodyPr/>
        <a:lstStyle/>
        <a:p>
          <a:endParaRPr lang="en-US"/>
        </a:p>
      </dgm:t>
    </dgm:pt>
    <dgm:pt modelId="{EEEDF82F-90BA-4744-BB98-9F3762DF5A77}" type="pres">
      <dgm:prSet presAssocID="{5C8856D5-1CB2-44AA-A039-473B05F0DF8B}" presName="linear" presStyleCnt="0">
        <dgm:presLayoutVars>
          <dgm:animLvl val="lvl"/>
          <dgm:resizeHandles val="exact"/>
        </dgm:presLayoutVars>
      </dgm:prSet>
      <dgm:spPr/>
    </dgm:pt>
    <dgm:pt modelId="{436EACEA-79CE-EB40-925B-26277D600647}" type="pres">
      <dgm:prSet presAssocID="{40D4C27D-0B8A-43BD-ABAE-1ACA973816A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CB1EDA-395F-874A-A420-DAED77B92AA5}" type="pres">
      <dgm:prSet presAssocID="{AEADB71D-4446-48E1-B3C6-534914262210}" presName="spacer" presStyleCnt="0"/>
      <dgm:spPr/>
    </dgm:pt>
    <dgm:pt modelId="{E8041E70-A005-B141-8BF4-D7BE867549FF}" type="pres">
      <dgm:prSet presAssocID="{ECCF6BF6-9989-4E8F-884C-C6EC5D6D7AD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E18A833-C9CB-7E4E-ADD8-0CCC63FE5C57}" type="presOf" srcId="{ECCF6BF6-9989-4E8F-884C-C6EC5D6D7ADA}" destId="{E8041E70-A005-B141-8BF4-D7BE867549FF}" srcOrd="0" destOrd="0" presId="urn:microsoft.com/office/officeart/2005/8/layout/vList2"/>
    <dgm:cxn modelId="{A289E261-2AE2-A64C-9003-3ADEDD8BC828}" type="presOf" srcId="{5C8856D5-1CB2-44AA-A039-473B05F0DF8B}" destId="{EEEDF82F-90BA-4744-BB98-9F3762DF5A77}" srcOrd="0" destOrd="0" presId="urn:microsoft.com/office/officeart/2005/8/layout/vList2"/>
    <dgm:cxn modelId="{BFE54164-48E8-41B1-8C92-FA848DB283D1}" srcId="{5C8856D5-1CB2-44AA-A039-473B05F0DF8B}" destId="{ECCF6BF6-9989-4E8F-884C-C6EC5D6D7ADA}" srcOrd="1" destOrd="0" parTransId="{1CA032B5-6722-42F3-BEA5-1B55E8D137D7}" sibTransId="{1638FCA3-08D4-4DF2-A7D7-43035BAB6995}"/>
    <dgm:cxn modelId="{61CB3A72-958A-8245-A43E-38A62CCF2BB8}" type="presOf" srcId="{40D4C27D-0B8A-43BD-ABAE-1ACA973816AE}" destId="{436EACEA-79CE-EB40-925B-26277D600647}" srcOrd="0" destOrd="0" presId="urn:microsoft.com/office/officeart/2005/8/layout/vList2"/>
    <dgm:cxn modelId="{322942B1-C1CE-4F22-AB80-6C6EB04C9EC6}" srcId="{5C8856D5-1CB2-44AA-A039-473B05F0DF8B}" destId="{40D4C27D-0B8A-43BD-ABAE-1ACA973816AE}" srcOrd="0" destOrd="0" parTransId="{70FED119-27DE-4F22-A04A-F3D26F0F5D46}" sibTransId="{AEADB71D-4446-48E1-B3C6-534914262210}"/>
    <dgm:cxn modelId="{0A622EDA-187E-824A-9C67-6C70C6EA0A2A}" type="presParOf" srcId="{EEEDF82F-90BA-4744-BB98-9F3762DF5A77}" destId="{436EACEA-79CE-EB40-925B-26277D600647}" srcOrd="0" destOrd="0" presId="urn:microsoft.com/office/officeart/2005/8/layout/vList2"/>
    <dgm:cxn modelId="{5542F74E-F811-4342-8AE3-37C22D826A03}" type="presParOf" srcId="{EEEDF82F-90BA-4744-BB98-9F3762DF5A77}" destId="{22CB1EDA-395F-874A-A420-DAED77B92AA5}" srcOrd="1" destOrd="0" presId="urn:microsoft.com/office/officeart/2005/8/layout/vList2"/>
    <dgm:cxn modelId="{1E7B7EB1-B9E6-6247-956A-28081F7FE7A4}" type="presParOf" srcId="{EEEDF82F-90BA-4744-BB98-9F3762DF5A77}" destId="{E8041E70-A005-B141-8BF4-D7BE867549F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46425E-3E93-4572-B6CD-200102300C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2D25A2-17B6-4C84-A081-D69F12FBA068}">
      <dgm:prSet/>
      <dgm:spPr/>
      <dgm:t>
        <a:bodyPr/>
        <a:lstStyle/>
        <a:p>
          <a:r>
            <a:rPr lang="en-US"/>
            <a:t>Taking the input from user and storing in the Array.</a:t>
          </a:r>
        </a:p>
      </dgm:t>
    </dgm:pt>
    <dgm:pt modelId="{7551D73E-E5B4-4EAF-A32F-2172847CB00E}" type="parTrans" cxnId="{59A90940-3E47-4594-B46B-C8810A24088F}">
      <dgm:prSet/>
      <dgm:spPr/>
      <dgm:t>
        <a:bodyPr/>
        <a:lstStyle/>
        <a:p>
          <a:endParaRPr lang="en-US"/>
        </a:p>
      </dgm:t>
    </dgm:pt>
    <dgm:pt modelId="{4B5231BF-1A0C-4053-8315-B7B1B276468C}" type="sibTrans" cxnId="{59A90940-3E47-4594-B46B-C8810A24088F}">
      <dgm:prSet/>
      <dgm:spPr/>
      <dgm:t>
        <a:bodyPr/>
        <a:lstStyle/>
        <a:p>
          <a:endParaRPr lang="en-US"/>
        </a:p>
      </dgm:t>
    </dgm:pt>
    <dgm:pt modelId="{90C8FC3F-2F38-4BE1-85B3-6F95DF72522B}">
      <dgm:prSet/>
      <dgm:spPr/>
      <dgm:t>
        <a:bodyPr/>
        <a:lstStyle/>
        <a:p>
          <a:r>
            <a:rPr lang="en-US"/>
            <a:t>Displaying the values stored in Array.</a:t>
          </a:r>
        </a:p>
      </dgm:t>
    </dgm:pt>
    <dgm:pt modelId="{99CF175D-EB6D-4E69-BB38-1762F371E9C1}" type="parTrans" cxnId="{F64E5F76-F4DE-4B8D-9018-544A4479C962}">
      <dgm:prSet/>
      <dgm:spPr/>
      <dgm:t>
        <a:bodyPr/>
        <a:lstStyle/>
        <a:p>
          <a:endParaRPr lang="en-US"/>
        </a:p>
      </dgm:t>
    </dgm:pt>
    <dgm:pt modelId="{EFB15B6B-81F1-4416-922C-D8CC34A57CE2}" type="sibTrans" cxnId="{F64E5F76-F4DE-4B8D-9018-544A4479C962}">
      <dgm:prSet/>
      <dgm:spPr/>
      <dgm:t>
        <a:bodyPr/>
        <a:lstStyle/>
        <a:p>
          <a:endParaRPr lang="en-US"/>
        </a:p>
      </dgm:t>
    </dgm:pt>
    <dgm:pt modelId="{03966E03-6F08-4EBF-A3DD-C0710EF42E2D}" type="pres">
      <dgm:prSet presAssocID="{7046425E-3E93-4572-B6CD-200102300C0A}" presName="root" presStyleCnt="0">
        <dgm:presLayoutVars>
          <dgm:dir/>
          <dgm:resizeHandles val="exact"/>
        </dgm:presLayoutVars>
      </dgm:prSet>
      <dgm:spPr/>
    </dgm:pt>
    <dgm:pt modelId="{0A2A7A90-DE08-4472-801E-219742D288CB}" type="pres">
      <dgm:prSet presAssocID="{E22D25A2-17B6-4C84-A081-D69F12FBA068}" presName="compNode" presStyleCnt="0"/>
      <dgm:spPr/>
    </dgm:pt>
    <dgm:pt modelId="{23FD964E-7837-4D40-B583-2917E444ACB9}" type="pres">
      <dgm:prSet presAssocID="{E22D25A2-17B6-4C84-A081-D69F12FBA068}" presName="bgRect" presStyleLbl="bgShp" presStyleIdx="0" presStyleCnt="2"/>
      <dgm:spPr/>
    </dgm:pt>
    <dgm:pt modelId="{D9591610-A7AF-4A7C-8DFF-C57535C841C2}" type="pres">
      <dgm:prSet presAssocID="{E22D25A2-17B6-4C84-A081-D69F12FBA0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0D41134-854B-4348-A661-F2754322A903}" type="pres">
      <dgm:prSet presAssocID="{E22D25A2-17B6-4C84-A081-D69F12FBA068}" presName="spaceRect" presStyleCnt="0"/>
      <dgm:spPr/>
    </dgm:pt>
    <dgm:pt modelId="{642BDBF5-674D-4676-A920-D051EFD7B1B0}" type="pres">
      <dgm:prSet presAssocID="{E22D25A2-17B6-4C84-A081-D69F12FBA068}" presName="parTx" presStyleLbl="revTx" presStyleIdx="0" presStyleCnt="2">
        <dgm:presLayoutVars>
          <dgm:chMax val="0"/>
          <dgm:chPref val="0"/>
        </dgm:presLayoutVars>
      </dgm:prSet>
      <dgm:spPr/>
    </dgm:pt>
    <dgm:pt modelId="{45101886-9224-4A47-96A6-D6EA510390AD}" type="pres">
      <dgm:prSet presAssocID="{4B5231BF-1A0C-4053-8315-B7B1B276468C}" presName="sibTrans" presStyleCnt="0"/>
      <dgm:spPr/>
    </dgm:pt>
    <dgm:pt modelId="{992B3EAB-A860-42C7-BB70-7722244DBA61}" type="pres">
      <dgm:prSet presAssocID="{90C8FC3F-2F38-4BE1-85B3-6F95DF72522B}" presName="compNode" presStyleCnt="0"/>
      <dgm:spPr/>
    </dgm:pt>
    <dgm:pt modelId="{A5B1DA59-98FF-442A-80D3-11713FF87E30}" type="pres">
      <dgm:prSet presAssocID="{90C8FC3F-2F38-4BE1-85B3-6F95DF72522B}" presName="bgRect" presStyleLbl="bgShp" presStyleIdx="1" presStyleCnt="2"/>
      <dgm:spPr/>
    </dgm:pt>
    <dgm:pt modelId="{6BBBCCA2-671D-472E-BAF9-8DFF2E02A134}" type="pres">
      <dgm:prSet presAssocID="{90C8FC3F-2F38-4BE1-85B3-6F95DF7252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0842B87-8225-403A-B64D-EAF45614AED0}" type="pres">
      <dgm:prSet presAssocID="{90C8FC3F-2F38-4BE1-85B3-6F95DF72522B}" presName="spaceRect" presStyleCnt="0"/>
      <dgm:spPr/>
    </dgm:pt>
    <dgm:pt modelId="{8895421D-AB71-4B81-A28A-6305DBECAE70}" type="pres">
      <dgm:prSet presAssocID="{90C8FC3F-2F38-4BE1-85B3-6F95DF72522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9A90940-3E47-4594-B46B-C8810A24088F}" srcId="{7046425E-3E93-4572-B6CD-200102300C0A}" destId="{E22D25A2-17B6-4C84-A081-D69F12FBA068}" srcOrd="0" destOrd="0" parTransId="{7551D73E-E5B4-4EAF-A32F-2172847CB00E}" sibTransId="{4B5231BF-1A0C-4053-8315-B7B1B276468C}"/>
    <dgm:cxn modelId="{F64E5F76-F4DE-4B8D-9018-544A4479C962}" srcId="{7046425E-3E93-4572-B6CD-200102300C0A}" destId="{90C8FC3F-2F38-4BE1-85B3-6F95DF72522B}" srcOrd="1" destOrd="0" parTransId="{99CF175D-EB6D-4E69-BB38-1762F371E9C1}" sibTransId="{EFB15B6B-81F1-4416-922C-D8CC34A57CE2}"/>
    <dgm:cxn modelId="{96512296-EB9F-4917-90AD-A71B3590C002}" type="presOf" srcId="{E22D25A2-17B6-4C84-A081-D69F12FBA068}" destId="{642BDBF5-674D-4676-A920-D051EFD7B1B0}" srcOrd="0" destOrd="0" presId="urn:microsoft.com/office/officeart/2018/2/layout/IconVerticalSolidList"/>
    <dgm:cxn modelId="{2575149A-78C6-4C85-A6CD-CB0B6CDD0D7B}" type="presOf" srcId="{7046425E-3E93-4572-B6CD-200102300C0A}" destId="{03966E03-6F08-4EBF-A3DD-C0710EF42E2D}" srcOrd="0" destOrd="0" presId="urn:microsoft.com/office/officeart/2018/2/layout/IconVerticalSolidList"/>
    <dgm:cxn modelId="{650630F4-F5B5-45FD-B358-2A73AD7B69AA}" type="presOf" srcId="{90C8FC3F-2F38-4BE1-85B3-6F95DF72522B}" destId="{8895421D-AB71-4B81-A28A-6305DBECAE70}" srcOrd="0" destOrd="0" presId="urn:microsoft.com/office/officeart/2018/2/layout/IconVerticalSolidList"/>
    <dgm:cxn modelId="{C787EAFE-44DA-4957-AF0C-31F54368B5F0}" type="presParOf" srcId="{03966E03-6F08-4EBF-A3DD-C0710EF42E2D}" destId="{0A2A7A90-DE08-4472-801E-219742D288CB}" srcOrd="0" destOrd="0" presId="urn:microsoft.com/office/officeart/2018/2/layout/IconVerticalSolidList"/>
    <dgm:cxn modelId="{DFB659C1-63A5-4430-BC66-45CD90ADA331}" type="presParOf" srcId="{0A2A7A90-DE08-4472-801E-219742D288CB}" destId="{23FD964E-7837-4D40-B583-2917E444ACB9}" srcOrd="0" destOrd="0" presId="urn:microsoft.com/office/officeart/2018/2/layout/IconVerticalSolidList"/>
    <dgm:cxn modelId="{C871D0BD-AB9F-499E-BF71-1B6909D91E52}" type="presParOf" srcId="{0A2A7A90-DE08-4472-801E-219742D288CB}" destId="{D9591610-A7AF-4A7C-8DFF-C57535C841C2}" srcOrd="1" destOrd="0" presId="urn:microsoft.com/office/officeart/2018/2/layout/IconVerticalSolidList"/>
    <dgm:cxn modelId="{57A5809B-942D-48E6-9D4B-2DAA52839953}" type="presParOf" srcId="{0A2A7A90-DE08-4472-801E-219742D288CB}" destId="{20D41134-854B-4348-A661-F2754322A903}" srcOrd="2" destOrd="0" presId="urn:microsoft.com/office/officeart/2018/2/layout/IconVerticalSolidList"/>
    <dgm:cxn modelId="{06258371-9120-442E-BA27-2CFA283BA1D3}" type="presParOf" srcId="{0A2A7A90-DE08-4472-801E-219742D288CB}" destId="{642BDBF5-674D-4676-A920-D051EFD7B1B0}" srcOrd="3" destOrd="0" presId="urn:microsoft.com/office/officeart/2018/2/layout/IconVerticalSolidList"/>
    <dgm:cxn modelId="{96E66D30-FB73-4677-A9EE-4533AF0ECFD1}" type="presParOf" srcId="{03966E03-6F08-4EBF-A3DD-C0710EF42E2D}" destId="{45101886-9224-4A47-96A6-D6EA510390AD}" srcOrd="1" destOrd="0" presId="urn:microsoft.com/office/officeart/2018/2/layout/IconVerticalSolidList"/>
    <dgm:cxn modelId="{62A6C1FC-9A4C-496D-BE07-4A35FF25737C}" type="presParOf" srcId="{03966E03-6F08-4EBF-A3DD-C0710EF42E2D}" destId="{992B3EAB-A860-42C7-BB70-7722244DBA61}" srcOrd="2" destOrd="0" presId="urn:microsoft.com/office/officeart/2018/2/layout/IconVerticalSolidList"/>
    <dgm:cxn modelId="{26DD465F-29EA-4949-92B2-183A10152266}" type="presParOf" srcId="{992B3EAB-A860-42C7-BB70-7722244DBA61}" destId="{A5B1DA59-98FF-442A-80D3-11713FF87E30}" srcOrd="0" destOrd="0" presId="urn:microsoft.com/office/officeart/2018/2/layout/IconVerticalSolidList"/>
    <dgm:cxn modelId="{AABBD679-5B91-4F25-807E-1115F7CF2877}" type="presParOf" srcId="{992B3EAB-A860-42C7-BB70-7722244DBA61}" destId="{6BBBCCA2-671D-472E-BAF9-8DFF2E02A134}" srcOrd="1" destOrd="0" presId="urn:microsoft.com/office/officeart/2018/2/layout/IconVerticalSolidList"/>
    <dgm:cxn modelId="{C6ACA9FA-CDFF-4739-9F55-471390E91EDF}" type="presParOf" srcId="{992B3EAB-A860-42C7-BB70-7722244DBA61}" destId="{D0842B87-8225-403A-B64D-EAF45614AED0}" srcOrd="2" destOrd="0" presId="urn:microsoft.com/office/officeart/2018/2/layout/IconVerticalSolidList"/>
    <dgm:cxn modelId="{7F0C44A4-187E-4275-AE6A-7E97A287F632}" type="presParOf" srcId="{992B3EAB-A860-42C7-BB70-7722244DBA61}" destId="{8895421D-AB71-4B81-A28A-6305DBECAE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EACEA-79CE-EB40-925B-26277D600647}">
      <dsp:nvSpPr>
        <dsp:cNvPr id="0" name=""/>
        <dsp:cNvSpPr/>
      </dsp:nvSpPr>
      <dsp:spPr>
        <a:xfrm>
          <a:off x="0" y="11922"/>
          <a:ext cx="6833175" cy="27272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We must have some kind of mechanism where we need not to initialize the variables again and again.</a:t>
          </a:r>
        </a:p>
      </dsp:txBody>
      <dsp:txXfrm>
        <a:off x="133134" y="145056"/>
        <a:ext cx="6566907" cy="2461002"/>
      </dsp:txXfrm>
    </dsp:sp>
    <dsp:sp modelId="{E8041E70-A005-B141-8BF4-D7BE867549FF}">
      <dsp:nvSpPr>
        <dsp:cNvPr id="0" name=""/>
        <dsp:cNvSpPr/>
      </dsp:nvSpPr>
      <dsp:spPr>
        <a:xfrm>
          <a:off x="0" y="2845752"/>
          <a:ext cx="6833175" cy="2727270"/>
        </a:xfrm>
        <a:prstGeom prst="roundRect">
          <a:avLst/>
        </a:prstGeom>
        <a:solidFill>
          <a:schemeClr val="accent2">
            <a:hueOff val="201050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Here Array comes into the Picture .</a:t>
          </a:r>
        </a:p>
      </dsp:txBody>
      <dsp:txXfrm>
        <a:off x="133134" y="2978886"/>
        <a:ext cx="6566907" cy="2461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EACEA-79CE-EB40-925B-26277D600647}">
      <dsp:nvSpPr>
        <dsp:cNvPr id="0" name=""/>
        <dsp:cNvSpPr/>
      </dsp:nvSpPr>
      <dsp:spPr>
        <a:xfrm>
          <a:off x="0" y="11922"/>
          <a:ext cx="6833175" cy="27272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We must have some kind of mechanism where we need not to initialize the variables again and again.</a:t>
          </a:r>
        </a:p>
      </dsp:txBody>
      <dsp:txXfrm>
        <a:off x="133134" y="145056"/>
        <a:ext cx="6566907" cy="2461002"/>
      </dsp:txXfrm>
    </dsp:sp>
    <dsp:sp modelId="{E8041E70-A005-B141-8BF4-D7BE867549FF}">
      <dsp:nvSpPr>
        <dsp:cNvPr id="0" name=""/>
        <dsp:cNvSpPr/>
      </dsp:nvSpPr>
      <dsp:spPr>
        <a:xfrm>
          <a:off x="0" y="2845752"/>
          <a:ext cx="6833175" cy="2727270"/>
        </a:xfrm>
        <a:prstGeom prst="roundRect">
          <a:avLst/>
        </a:prstGeom>
        <a:solidFill>
          <a:schemeClr val="accent2">
            <a:hueOff val="201050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Here Array comes into the Picture .</a:t>
          </a:r>
        </a:p>
      </dsp:txBody>
      <dsp:txXfrm>
        <a:off x="133134" y="2978886"/>
        <a:ext cx="6566907" cy="2461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D964E-7837-4D40-B583-2917E444ACB9}">
      <dsp:nvSpPr>
        <dsp:cNvPr id="0" name=""/>
        <dsp:cNvSpPr/>
      </dsp:nvSpPr>
      <dsp:spPr>
        <a:xfrm>
          <a:off x="0" y="907553"/>
          <a:ext cx="6833175" cy="16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91610-A7AF-4A7C-8DFF-C57535C841C2}">
      <dsp:nvSpPr>
        <dsp:cNvPr id="0" name=""/>
        <dsp:cNvSpPr/>
      </dsp:nvSpPr>
      <dsp:spPr>
        <a:xfrm>
          <a:off x="506833" y="1284537"/>
          <a:ext cx="921516" cy="921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BDBF5-674D-4676-A920-D051EFD7B1B0}">
      <dsp:nvSpPr>
        <dsp:cNvPr id="0" name=""/>
        <dsp:cNvSpPr/>
      </dsp:nvSpPr>
      <dsp:spPr>
        <a:xfrm>
          <a:off x="1935183" y="907553"/>
          <a:ext cx="4897991" cy="16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322" tIns="177322" rIns="177322" bIns="1773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Taking the input from user and storing in the Array.</a:t>
          </a:r>
        </a:p>
      </dsp:txBody>
      <dsp:txXfrm>
        <a:off x="1935183" y="907553"/>
        <a:ext cx="4897991" cy="1675483"/>
      </dsp:txXfrm>
    </dsp:sp>
    <dsp:sp modelId="{A5B1DA59-98FF-442A-80D3-11713FF87E30}">
      <dsp:nvSpPr>
        <dsp:cNvPr id="0" name=""/>
        <dsp:cNvSpPr/>
      </dsp:nvSpPr>
      <dsp:spPr>
        <a:xfrm>
          <a:off x="0" y="3001908"/>
          <a:ext cx="6833175" cy="16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BCCA2-671D-472E-BAF9-8DFF2E02A134}">
      <dsp:nvSpPr>
        <dsp:cNvPr id="0" name=""/>
        <dsp:cNvSpPr/>
      </dsp:nvSpPr>
      <dsp:spPr>
        <a:xfrm>
          <a:off x="506833" y="3378892"/>
          <a:ext cx="921516" cy="921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5421D-AB71-4B81-A28A-6305DBECAE70}">
      <dsp:nvSpPr>
        <dsp:cNvPr id="0" name=""/>
        <dsp:cNvSpPr/>
      </dsp:nvSpPr>
      <dsp:spPr>
        <a:xfrm>
          <a:off x="1935183" y="3001908"/>
          <a:ext cx="4897991" cy="16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322" tIns="177322" rIns="177322" bIns="1773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Displaying the values stored in Array.</a:t>
          </a:r>
        </a:p>
      </dsp:txBody>
      <dsp:txXfrm>
        <a:off x="1935183" y="3001908"/>
        <a:ext cx="4897991" cy="1675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21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2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7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2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11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1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84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6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6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6/22/22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7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number-of-good-pairs/" TargetMode="External"/><Relationship Id="rId2" Type="http://schemas.openxmlformats.org/officeDocument/2006/relationships/hyperlink" Target="https://leetcode.com/problems/running-sum-of-1d-arra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etcode.com/problems/shuffle-the-arra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icrochips on a circuit board">
            <a:extLst>
              <a:ext uri="{FF2B5EF4-FFF2-40B4-BE49-F238E27FC236}">
                <a16:creationId xmlns:a16="http://schemas.microsoft.com/office/drawing/2014/main" id="{1461E3EB-5683-ACF0-EBD5-EFF99962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941" r="-1" b="404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A832D-93E3-0571-69C1-6B88335AD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Array Basics 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	in 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22ABD5-A33B-740B-5B3D-7D519FE0A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By Varun Bansal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1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2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92DF668E-65D6-46B1-B517-9AC406EE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3918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1">
            <a:extLst>
              <a:ext uri="{FF2B5EF4-FFF2-40B4-BE49-F238E27FC236}">
                <a16:creationId xmlns:a16="http://schemas.microsoft.com/office/drawing/2014/main" id="{83A4612A-0B89-4981-8E27-DE4F17FAD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813458-CB5B-B472-9CEC-D4DC627F5769}"/>
              </a:ext>
            </a:extLst>
          </p:cNvPr>
          <p:cNvSpPr txBox="1"/>
          <p:nvPr/>
        </p:nvSpPr>
        <p:spPr>
          <a:xfrm>
            <a:off x="482600" y="853363"/>
            <a:ext cx="5283048" cy="2826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Suppose the teacher wants to store the names of 100 Students.</a:t>
            </a:r>
          </a:p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endParaRPr lang="en-US" sz="2000" dirty="0"/>
          </a:p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 </a:t>
            </a:r>
          </a:p>
        </p:txBody>
      </p:sp>
      <p:pic>
        <p:nvPicPr>
          <p:cNvPr id="6" name="Graphic 5" descr="Classroom">
            <a:extLst>
              <a:ext uri="{FF2B5EF4-FFF2-40B4-BE49-F238E27FC236}">
                <a16:creationId xmlns:a16="http://schemas.microsoft.com/office/drawing/2014/main" id="{20D87B54-3A22-252E-032E-0853C779B6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2633" y="654151"/>
            <a:ext cx="3638304" cy="302571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27CF15-7E94-4CE5-AB4B-7D2FD2348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39FE491-E173-BFBB-860F-60C9084DC7E6}"/>
              </a:ext>
            </a:extLst>
          </p:cNvPr>
          <p:cNvSpPr/>
          <p:nvPr/>
        </p:nvSpPr>
        <p:spPr>
          <a:xfrm>
            <a:off x="990723" y="4818099"/>
            <a:ext cx="363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dirty="0"/>
              <a:t>Should she declare 100 variables??</a:t>
            </a:r>
          </a:p>
        </p:txBody>
      </p:sp>
    </p:spTree>
    <p:extLst>
      <p:ext uri="{BB962C8B-B14F-4D97-AF65-F5344CB8AC3E}">
        <p14:creationId xmlns:p14="http://schemas.microsoft.com/office/powerpoint/2010/main" val="392977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A4875-83BE-15CA-0EE9-B71CA7E2A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721946"/>
            <a:ext cx="10813250" cy="1971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Obviously No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EF3C03-9B4D-45EB-B96C-994DBE3F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24368FD-0540-93F5-8B1D-2BCABBC30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1" y="3282330"/>
            <a:ext cx="5189963" cy="28008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Too time taking </a:t>
            </a:r>
          </a:p>
          <a:p>
            <a:r>
              <a:rPr lang="en-US" sz="2000" dirty="0"/>
              <a:t>Not a practical solution </a:t>
            </a:r>
          </a:p>
          <a:p>
            <a:r>
              <a:rPr lang="en-US" sz="2000" dirty="0"/>
              <a:t>What if count is in Millions.</a:t>
            </a:r>
          </a:p>
          <a:p>
            <a:endParaRPr lang="en-US" sz="2000" dirty="0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D091AFF-0906-1F92-BAA5-69693E4E7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6161515" y="3104938"/>
            <a:ext cx="5402641" cy="303111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A91AC-9CE2-4425-BF6B-E2FCBA1A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6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nalogue wall clock">
            <a:extLst>
              <a:ext uri="{FF2B5EF4-FFF2-40B4-BE49-F238E27FC236}">
                <a16:creationId xmlns:a16="http://schemas.microsoft.com/office/drawing/2014/main" id="{9A1C524B-4AA8-535C-11B9-724A4049B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04" r="-1" b="888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2D192-81F5-DAFA-53B5-81CD283B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Time Taking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0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07818-F483-ECBB-8E76-90E1B5C7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dirty="0"/>
              <a:t>Practical Solution </a:t>
            </a:r>
            <a:br>
              <a:rPr lang="en-US" dirty="0"/>
            </a:b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780BC8-BC70-AB28-2532-249481168B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125235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12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07818-F483-ECBB-8E76-90E1B5C7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dirty="0"/>
              <a:t>Array</a:t>
            </a:r>
            <a:br>
              <a:rPr lang="en-US" dirty="0"/>
            </a:b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780BC8-BC70-AB28-2532-249481168B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8811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A185-29E0-9C84-9DE4-1AFA2B0B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FF2D-1012-FDC6-4C12-8E1E4A39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BF7122-7F66-7AD5-206C-289C15968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2745" b="1701"/>
          <a:stretch/>
        </p:blipFill>
        <p:spPr bwMode="auto">
          <a:xfrm>
            <a:off x="1" y="589755"/>
            <a:ext cx="11766548" cy="56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BA87-9311-3059-A9DA-55E7E7A0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are Array?	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B11330-CB93-66BA-3589-C241484E0A2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30325-24DE-8A58-EFCD-89679916E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are they useful to us, </a:t>
            </a:r>
          </a:p>
          <a:p>
            <a:endParaRPr lang="en-US" dirty="0"/>
          </a:p>
          <a:p>
            <a:r>
              <a:rPr lang="en-US" dirty="0"/>
              <a:t>Come On Let’s Learn more about them.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1EB85C-92F2-D852-98A2-6C218698F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2745" b="1701"/>
          <a:stretch/>
        </p:blipFill>
        <p:spPr bwMode="auto">
          <a:xfrm>
            <a:off x="5183187" y="589755"/>
            <a:ext cx="6583361" cy="56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8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5005-D007-EDF0-EBD4-6CAC8B04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259961-F7C8-3810-47D3-231694EB7BE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5316C-DD05-0CB2-0814-9BF6C1B1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1F3174-5B95-FD05-EC83-8B5F5B1B9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608355"/>
            <a:ext cx="11145039" cy="563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0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5005-D007-EDF0-EBD4-6CAC8B04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259961-F7C8-3810-47D3-231694EB7BE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5316C-DD05-0CB2-0814-9BF6C1B1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6DD41DC-F7B1-B22E-F164-1CE92273F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" y="648234"/>
            <a:ext cx="11272482" cy="556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5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943C8500-DF78-2B6D-76A9-62DB8AB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587" r="-1" b="2310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3F8B9-EBCA-7AE0-8DAF-EC70BAC2D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5925577" cy="2966822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Let’s Jump to coding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4BFF-4FDD-3DB9-2D94-CB6656BE9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4201721"/>
            <a:ext cx="5925577" cy="1949813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You can use any of the Compiler </a:t>
            </a:r>
          </a:p>
          <a:p>
            <a:pPr>
              <a:lnSpc>
                <a:spcPct val="90000"/>
              </a:lnSpc>
            </a:pPr>
            <a:r>
              <a:rPr lang="en-US" sz="2000" b="1" dirty="0" err="1">
                <a:solidFill>
                  <a:srgbClr val="FFFFFF"/>
                </a:solidFill>
              </a:rPr>
              <a:t>CodeBlocks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000" b="1" dirty="0" err="1">
                <a:solidFill>
                  <a:srgbClr val="FFFFFF"/>
                </a:solidFill>
              </a:rPr>
              <a:t>DevC</a:t>
            </a:r>
            <a:r>
              <a:rPr lang="en-US" sz="2000" b="1" dirty="0">
                <a:solidFill>
                  <a:srgbClr val="FFFFFF"/>
                </a:solidFill>
              </a:rPr>
              <a:t>++</a:t>
            </a:r>
          </a:p>
          <a:p>
            <a:pPr>
              <a:lnSpc>
                <a:spcPct val="90000"/>
              </a:lnSpc>
            </a:pPr>
            <a:r>
              <a:rPr lang="en-US" sz="2000" b="1" dirty="0" err="1">
                <a:solidFill>
                  <a:srgbClr val="FFFFFF"/>
                </a:solidFill>
              </a:rPr>
              <a:t>Vscode</a:t>
            </a:r>
            <a:endParaRPr lang="en-US" sz="20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Online compiler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921031-DE97-4979-8D9E-C47904360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1545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23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3D black question marks with one yellow question mark">
            <a:extLst>
              <a:ext uri="{FF2B5EF4-FFF2-40B4-BE49-F238E27FC236}">
                <a16:creationId xmlns:a16="http://schemas.microsoft.com/office/drawing/2014/main" id="{90DA907C-5B78-F35D-2696-6108D70C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998" r="6130" b="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FAD1A-10B3-59CE-7E2A-8AD679A3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and Why Variables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55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77FC2-9BDC-9A7C-EF67-7CDCC502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dirty="0"/>
              <a:t>Basic Codes</a:t>
            </a:r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776AAE9-BF28-D192-0CEA-C660C3722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009429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000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ata concept">
            <a:extLst>
              <a:ext uri="{FF2B5EF4-FFF2-40B4-BE49-F238E27FC236}">
                <a16:creationId xmlns:a16="http://schemas.microsoft.com/office/drawing/2014/main" id="{6C0A872E-B70F-692A-25E0-4B7CA45F9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625" r="-1" b="435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BFFE4-E3B6-7461-684D-AFD1B344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5925577" cy="29668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Coding Time	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921031-DE97-4979-8D9E-C47904360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1545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C088A2AE-6C95-CE5F-10CE-83FF961DD668}"/>
              </a:ext>
            </a:extLst>
          </p:cNvPr>
          <p:cNvSpPr txBox="1">
            <a:spLocks/>
          </p:cNvSpPr>
          <p:nvPr/>
        </p:nvSpPr>
        <p:spPr>
          <a:xfrm>
            <a:off x="562329" y="3891177"/>
            <a:ext cx="11549922" cy="247695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FFFF"/>
                </a:solidFill>
              </a:rPr>
              <a:t>Let’s practice some Questions 	</a:t>
            </a:r>
          </a:p>
        </p:txBody>
      </p:sp>
    </p:spTree>
    <p:extLst>
      <p:ext uri="{BB962C8B-B14F-4D97-AF65-F5344CB8AC3E}">
        <p14:creationId xmlns:p14="http://schemas.microsoft.com/office/powerpoint/2010/main" val="146342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84EE41-863A-4DE9-9A51-4F014D68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85369"/>
            <a:ext cx="11147071" cy="246083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1AF6D-81B9-DA94-7E24-7DF3BA1B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8411120" cy="1493871"/>
          </a:xfrm>
        </p:spPr>
        <p:txBody>
          <a:bodyPr>
            <a:normAutofit/>
          </a:bodyPr>
          <a:lstStyle/>
          <a:p>
            <a:r>
              <a:rPr lang="en-US" sz="7200"/>
              <a:t>Practice questions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135360-3A7F-436F-B1EA-3628A78B5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D243D1E-1837-E81D-912C-868122F4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956336"/>
            <a:ext cx="8411119" cy="338399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1).Finding the MAX and MIN Element in the Array.</a:t>
            </a:r>
          </a:p>
          <a:p>
            <a:r>
              <a:rPr lang="en-US" sz="2000" dirty="0"/>
              <a:t>2)Reverse the Array</a:t>
            </a:r>
          </a:p>
          <a:p>
            <a:r>
              <a:rPr lang="en-US" sz="2000" dirty="0"/>
              <a:t>3.)</a:t>
            </a:r>
            <a:r>
              <a:rPr lang="en-US" sz="2000" dirty="0">
                <a:hlinkClick r:id="rId2"/>
              </a:rPr>
              <a:t>https://leetcode.com/problems/running-sum-of-1d-array/</a:t>
            </a:r>
            <a:r>
              <a:rPr lang="en-US" sz="2000" dirty="0"/>
              <a:t>	</a:t>
            </a:r>
          </a:p>
          <a:p>
            <a:r>
              <a:rPr lang="en-US" sz="2000" dirty="0"/>
              <a:t>     Finding the running sum of array.</a:t>
            </a:r>
          </a:p>
          <a:p>
            <a:r>
              <a:rPr lang="en-US" sz="2000" dirty="0"/>
              <a:t>4) </a:t>
            </a:r>
            <a:r>
              <a:rPr lang="en-US" sz="2000" dirty="0">
                <a:hlinkClick r:id="rId3"/>
              </a:rPr>
              <a:t>https://leetcode.com/problems/number-of-good-pairs/</a:t>
            </a:r>
            <a:endParaRPr lang="en-US" sz="2000" dirty="0"/>
          </a:p>
          <a:p>
            <a:r>
              <a:rPr lang="en-US" sz="2000" dirty="0"/>
              <a:t>	Number of good pairs</a:t>
            </a:r>
          </a:p>
          <a:p>
            <a:r>
              <a:rPr lang="en-US" sz="2000" dirty="0"/>
              <a:t>5) </a:t>
            </a:r>
            <a:r>
              <a:rPr lang="en-US" sz="2000" dirty="0">
                <a:hlinkClick r:id="rId4"/>
              </a:rPr>
              <a:t>https://leetcode.com/problems/shuffle-the-array/</a:t>
            </a:r>
            <a:endParaRPr lang="en-US" sz="2000" dirty="0"/>
          </a:p>
          <a:p>
            <a:r>
              <a:rPr lang="en-US" sz="2000" dirty="0"/>
              <a:t>	Shuffle the Array</a:t>
            </a:r>
          </a:p>
          <a:p>
            <a:endParaRPr lang="en-US" sz="2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045D80-B59B-4760-8DF9-AECD53044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78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E273D51-3966-35D2-D8B9-11C608593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970" r="-1" b="973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6AF59-01EA-22BB-3ADD-C71BFB59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114799"/>
            <a:ext cx="11361739" cy="20139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Let’s say we have to use a value again and again.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3BF173-E8FE-4201-89A7-ABF03E41D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2253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85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55A14B-C62E-1584-5014-A2D0F3E6C294}"/>
              </a:ext>
            </a:extLst>
          </p:cNvPr>
          <p:cNvSpPr txBox="1"/>
          <p:nvPr/>
        </p:nvSpPr>
        <p:spPr>
          <a:xfrm>
            <a:off x="557213" y="814388"/>
            <a:ext cx="11144250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Basic Solution :</a:t>
            </a:r>
          </a:p>
          <a:p>
            <a:endParaRPr lang="en-US" sz="6600" dirty="0"/>
          </a:p>
          <a:p>
            <a:r>
              <a:rPr lang="en-US" sz="6600" dirty="0"/>
              <a:t>Use that value itself (567) again and again wherever it is required.</a:t>
            </a:r>
          </a:p>
          <a:p>
            <a:endParaRPr lang="en-US" sz="6600" dirty="0"/>
          </a:p>
          <a:p>
            <a:endParaRPr lang="en-US" sz="6600" dirty="0"/>
          </a:p>
          <a:p>
            <a:endParaRPr lang="en-US" sz="6600" dirty="0"/>
          </a:p>
          <a:p>
            <a:endParaRPr lang="en-US" sz="6600" dirty="0"/>
          </a:p>
          <a:p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1225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Small white light bulbs with one large yellow light bulb drawn on a black surface">
            <a:extLst>
              <a:ext uri="{FF2B5EF4-FFF2-40B4-BE49-F238E27FC236}">
                <a16:creationId xmlns:a16="http://schemas.microsoft.com/office/drawing/2014/main" id="{B083935B-2834-E245-7346-7D130D43B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130" r="-1" b="957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6FCDB-F205-BCA1-04AE-2B69DB53C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5638801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Not a good idea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3F12F-2697-B37E-4AE9-FE7521FDC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727436"/>
            <a:ext cx="8286751" cy="2512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Not very fast 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We are not using our machines efficiently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If Value is changed we need to change at all the Places.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Very Tedious </a:t>
            </a:r>
          </a:p>
          <a:p>
            <a:pPr>
              <a:lnSpc>
                <a:spcPct val="90000"/>
              </a:lnSpc>
            </a:pPr>
            <a:endParaRPr lang="en-US" sz="2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2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2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2800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25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12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5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C6DE17C8-8A25-1813-1E4A-B5EFCF1CF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15708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66D0B-9982-3F25-2DF6-20418386D846}"/>
              </a:ext>
            </a:extLst>
          </p:cNvPr>
          <p:cNvSpPr txBox="1"/>
          <p:nvPr/>
        </p:nvSpPr>
        <p:spPr>
          <a:xfrm>
            <a:off x="481075" y="693544"/>
            <a:ext cx="6718653" cy="204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342EA8-6C28-4141-AA71-7D2D5D070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35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C6DE17C8-8A25-1813-1E4A-B5EFCF1C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15708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66D0B-9982-3F25-2DF6-20418386D846}"/>
              </a:ext>
            </a:extLst>
          </p:cNvPr>
          <p:cNvSpPr txBox="1"/>
          <p:nvPr/>
        </p:nvSpPr>
        <p:spPr>
          <a:xfrm>
            <a:off x="481075" y="693544"/>
            <a:ext cx="6718653" cy="204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2153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BA618D6-C8D0-79E7-A1E9-9DC2FE9206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C7373-2BB6-04AC-6AEF-2299DCE8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6650871" cy="27363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Solutions	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FE78C9-3A20-BFB6-5D67-C6C22EFB2D7D}"/>
              </a:ext>
            </a:extLst>
          </p:cNvPr>
          <p:cNvSpPr txBox="1"/>
          <p:nvPr/>
        </p:nvSpPr>
        <p:spPr>
          <a:xfrm>
            <a:off x="482600" y="3886200"/>
            <a:ext cx="374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Declare a variable and use that wherever the value is required.</a:t>
            </a:r>
          </a:p>
        </p:txBody>
      </p:sp>
    </p:spTree>
    <p:extLst>
      <p:ext uri="{BB962C8B-B14F-4D97-AF65-F5344CB8AC3E}">
        <p14:creationId xmlns:p14="http://schemas.microsoft.com/office/powerpoint/2010/main" val="19235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Vibrant multicolour checkered floor design">
            <a:extLst>
              <a:ext uri="{FF2B5EF4-FFF2-40B4-BE49-F238E27FC236}">
                <a16:creationId xmlns:a16="http://schemas.microsoft.com/office/drawing/2014/main" id="{8364AA0A-636F-4AC4-5430-4A3CEF5C70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6646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BAF4F-AF67-1379-B34B-E4B291906494}"/>
              </a:ext>
            </a:extLst>
          </p:cNvPr>
          <p:cNvSpPr txBox="1"/>
          <p:nvPr/>
        </p:nvSpPr>
        <p:spPr>
          <a:xfrm>
            <a:off x="482599" y="4114799"/>
            <a:ext cx="6717129" cy="2013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619459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B2431"/>
      </a:dk2>
      <a:lt2>
        <a:srgbClr val="F0F1F3"/>
      </a:lt2>
      <a:accent1>
        <a:srgbClr val="C19B4C"/>
      </a:accent1>
      <a:accent2>
        <a:srgbClr val="B15A3B"/>
      </a:accent2>
      <a:accent3>
        <a:srgbClr val="C34D5F"/>
      </a:accent3>
      <a:accent4>
        <a:srgbClr val="B13B7F"/>
      </a:accent4>
      <a:accent5>
        <a:srgbClr val="C34DC2"/>
      </a:accent5>
      <a:accent6>
        <a:srgbClr val="813BB1"/>
      </a:accent6>
      <a:hlink>
        <a:srgbClr val="426AC0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325</Words>
  <Application>Microsoft Macintosh PowerPoint</Application>
  <PresentationFormat>Widescreen</PresentationFormat>
  <Paragraphs>61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Seaford</vt:lpstr>
      <vt:lpstr>LevelVTI</vt:lpstr>
      <vt:lpstr>Array Basics   in C++</vt:lpstr>
      <vt:lpstr>What and Why Variables</vt:lpstr>
      <vt:lpstr>Let’s say we have to use a value again and again.</vt:lpstr>
      <vt:lpstr>PowerPoint Presentation</vt:lpstr>
      <vt:lpstr>Not a good idea</vt:lpstr>
      <vt:lpstr>PowerPoint Presentation</vt:lpstr>
      <vt:lpstr>PowerPoint Presentation</vt:lpstr>
      <vt:lpstr>Solutions </vt:lpstr>
      <vt:lpstr>PowerPoint Presentation</vt:lpstr>
      <vt:lpstr>PowerPoint Presentation</vt:lpstr>
      <vt:lpstr>Obviously No</vt:lpstr>
      <vt:lpstr>Time Taking  </vt:lpstr>
      <vt:lpstr>Practical Solution  </vt:lpstr>
      <vt:lpstr>Array </vt:lpstr>
      <vt:lpstr>PowerPoint Presentation</vt:lpstr>
      <vt:lpstr>What exactly are Array? </vt:lpstr>
      <vt:lpstr>PowerPoint Presentation</vt:lpstr>
      <vt:lpstr>PowerPoint Presentation</vt:lpstr>
      <vt:lpstr>Let’s Jump to coding !</vt:lpstr>
      <vt:lpstr>Basic Codes</vt:lpstr>
      <vt:lpstr>Coding Time </vt:lpstr>
      <vt:lpstr>Practice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 Basics   in c++</dc:title>
  <dc:creator>Varun Bansal</dc:creator>
  <cp:lastModifiedBy>Varun Bansal</cp:lastModifiedBy>
  <cp:revision>4</cp:revision>
  <dcterms:created xsi:type="dcterms:W3CDTF">2022-06-17T04:52:06Z</dcterms:created>
  <dcterms:modified xsi:type="dcterms:W3CDTF">2022-06-22T10:52:46Z</dcterms:modified>
</cp:coreProperties>
</file>